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30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83" r:id="rId23"/>
    <p:sldId id="302" r:id="rId24"/>
    <p:sldId id="284" r:id="rId25"/>
    <p:sldId id="286" r:id="rId26"/>
    <p:sldId id="285" r:id="rId27"/>
    <p:sldId id="287" r:id="rId28"/>
    <p:sldId id="277" r:id="rId29"/>
    <p:sldId id="278" r:id="rId30"/>
    <p:sldId id="300" r:id="rId31"/>
    <p:sldId id="303" r:id="rId32"/>
    <p:sldId id="304" r:id="rId33"/>
    <p:sldId id="30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FE643-36CA-4EF7-A142-4728CE15CB9D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70722A-C03F-42D3-9F63-577667DED9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2835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CD25-E1A8-4AD6-ADD2-3F8BA7DAAE94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2785-B73C-447F-BEAC-1266BA49F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CD25-E1A8-4AD6-ADD2-3F8BA7DAAE94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2785-B73C-447F-BEAC-1266BA49F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CD25-E1A8-4AD6-ADD2-3F8BA7DAAE94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2785-B73C-447F-BEAC-1266BA49F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CD25-E1A8-4AD6-ADD2-3F8BA7DAAE94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2785-B73C-447F-BEAC-1266BA49F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CD25-E1A8-4AD6-ADD2-3F8BA7DAAE94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2785-B73C-447F-BEAC-1266BA49F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CD25-E1A8-4AD6-ADD2-3F8BA7DAAE94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2785-B73C-447F-BEAC-1266BA49F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CD25-E1A8-4AD6-ADD2-3F8BA7DAAE94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2785-B73C-447F-BEAC-1266BA49F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CD25-E1A8-4AD6-ADD2-3F8BA7DAAE94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2785-B73C-447F-BEAC-1266BA49F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CD25-E1A8-4AD6-ADD2-3F8BA7DAAE94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2785-B73C-447F-BEAC-1266BA49F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CD25-E1A8-4AD6-ADD2-3F8BA7DAAE94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2785-B73C-447F-BEAC-1266BA49F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CD25-E1A8-4AD6-ADD2-3F8BA7DAAE94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2785-B73C-447F-BEAC-1266BA49F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1CD25-E1A8-4AD6-ADD2-3F8BA7DAAE94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62785-B73C-447F-BEAC-1266BA49F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PRINCIPLES OF FLUID THERAPY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PREPARED BY</a:t>
            </a:r>
          </a:p>
          <a:p>
            <a:r>
              <a:rPr lang="en-US" b="1" dirty="0" smtClean="0"/>
              <a:t>                               DR. PANCHAJANI.R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 Fluid therapy – rate of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r>
              <a:rPr lang="en-US" sz="2400" dirty="0" smtClean="0"/>
              <a:t>In severely dehydrated pts. rate of flow of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hour can be accelerated to over 100 d/m after that it cut to 50 or 60 drops.</a:t>
            </a:r>
          </a:p>
          <a:p>
            <a:r>
              <a:rPr lang="en-US" sz="2400" dirty="0" smtClean="0"/>
              <a:t>Maintenance dose is 30 drops/m(3 liters in 24hrs)</a:t>
            </a:r>
          </a:p>
          <a:p>
            <a:pPr>
              <a:buNone/>
            </a:pPr>
            <a:r>
              <a:rPr lang="en-US" sz="2400" dirty="0" smtClean="0"/>
              <a:t>Calculations</a:t>
            </a:r>
          </a:p>
          <a:p>
            <a:r>
              <a:rPr lang="en-US" sz="2400" dirty="0" smtClean="0"/>
              <a:t>1. To multiply the number of </a:t>
            </a:r>
            <a:r>
              <a:rPr lang="en-US" sz="2400" dirty="0" err="1" smtClean="0"/>
              <a:t>litres</a:t>
            </a:r>
            <a:r>
              <a:rPr lang="en-US" sz="2400" dirty="0" smtClean="0"/>
              <a:t> of required fluid to be given in 24 hrs by 11 or 10. this provides the number of drops/ m.</a:t>
            </a:r>
          </a:p>
          <a:p>
            <a:r>
              <a:rPr lang="en-US" sz="2400" dirty="0" smtClean="0"/>
              <a:t>2. volume of fluid in ml to be infused in 1 hr divided by 4 =  number of drops/ minute</a:t>
            </a:r>
          </a:p>
          <a:p>
            <a:r>
              <a:rPr lang="en-US" sz="2400" dirty="0" smtClean="0"/>
              <a:t>Special care is needed in </a:t>
            </a:r>
            <a:r>
              <a:rPr lang="en-US" sz="2400" dirty="0" err="1" smtClean="0"/>
              <a:t>extreemes</a:t>
            </a:r>
            <a:r>
              <a:rPr lang="en-US" sz="2400" dirty="0" smtClean="0"/>
              <a:t> of age and in pts. with overloaded circulation.</a:t>
            </a:r>
          </a:p>
          <a:p>
            <a:r>
              <a:rPr lang="en-US" sz="2400" dirty="0" smtClean="0"/>
              <a:t>IV Potassium is administered slowly and with extra care.</a:t>
            </a:r>
          </a:p>
          <a:p>
            <a:r>
              <a:rPr lang="en-US" sz="2400" dirty="0" smtClean="0"/>
              <a:t>Rate to be used should be written down in the treatment card.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IV Fluid therapy- Site of administration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vein on the forearm or back of hand is </a:t>
            </a:r>
            <a:r>
              <a:rPr lang="en-US" dirty="0" err="1" smtClean="0"/>
              <a:t>choosen</a:t>
            </a:r>
            <a:r>
              <a:rPr lang="en-US" dirty="0" smtClean="0"/>
              <a:t> (vein around the wrist)</a:t>
            </a:r>
          </a:p>
          <a:p>
            <a:r>
              <a:rPr lang="en-US" dirty="0" smtClean="0"/>
              <a:t>A visible or palpable vein may not be found in the arm another site used.</a:t>
            </a:r>
          </a:p>
          <a:p>
            <a:r>
              <a:rPr lang="en-US" dirty="0" smtClean="0"/>
              <a:t>External jugular vein, internal jugular vein, </a:t>
            </a:r>
            <a:r>
              <a:rPr lang="en-US" dirty="0" err="1" smtClean="0"/>
              <a:t>subclavian</a:t>
            </a:r>
            <a:r>
              <a:rPr lang="en-US" dirty="0" smtClean="0"/>
              <a:t> vein or cephalic vein can be selected.  </a:t>
            </a:r>
          </a:p>
          <a:p>
            <a:r>
              <a:rPr lang="en-US" dirty="0" smtClean="0"/>
              <a:t>Because of the risk of pulmonary embolism or </a:t>
            </a:r>
            <a:r>
              <a:rPr lang="en-US" dirty="0" err="1" smtClean="0"/>
              <a:t>thromboplebitis</a:t>
            </a:r>
            <a:r>
              <a:rPr lang="en-US" dirty="0" smtClean="0"/>
              <a:t> vein of the leg ( long </a:t>
            </a:r>
            <a:r>
              <a:rPr lang="en-US" dirty="0" err="1" smtClean="0"/>
              <a:t>saphenous</a:t>
            </a:r>
            <a:r>
              <a:rPr lang="en-US" dirty="0" smtClean="0"/>
              <a:t> vein) should not be selected.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 Fluid therapy- site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Suitable vein may be made prominent by the application of light </a:t>
            </a:r>
            <a:r>
              <a:rPr lang="en-US" dirty="0" err="1" smtClean="0"/>
              <a:t>torniquiet</a:t>
            </a:r>
            <a:r>
              <a:rPr lang="en-US" dirty="0" smtClean="0"/>
              <a:t> </a:t>
            </a:r>
          </a:p>
          <a:p>
            <a:r>
              <a:rPr lang="en-US" dirty="0" smtClean="0"/>
              <a:t>It can be entered by a hollow needle.</a:t>
            </a:r>
          </a:p>
          <a:p>
            <a:r>
              <a:rPr lang="en-US" dirty="0" smtClean="0"/>
              <a:t> vein of the forearm is immobilized with a few strips of adhesive plaster .</a:t>
            </a:r>
          </a:p>
          <a:p>
            <a:r>
              <a:rPr lang="en-US" dirty="0" smtClean="0"/>
              <a:t>Limb is  immobilized by placing it on a light splint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 for fluid therapy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u="sng" dirty="0" smtClean="0"/>
              <a:t>Oral electrolyte solution </a:t>
            </a:r>
            <a:r>
              <a:rPr lang="en-US" dirty="0" smtClean="0"/>
              <a:t>-The oral route should be used whenever possible and </a:t>
            </a:r>
            <a:r>
              <a:rPr lang="en-US" b="1" dirty="0" smtClean="0"/>
              <a:t>IV fluids</a:t>
            </a:r>
            <a:r>
              <a:rPr lang="en-US" dirty="0" smtClean="0"/>
              <a:t> can usually be avoided in patients who are eating and drinking.</a:t>
            </a:r>
          </a:p>
          <a:p>
            <a:r>
              <a:rPr lang="en-US" b="1" dirty="0" smtClean="0"/>
              <a:t>Aim </a:t>
            </a:r>
            <a:r>
              <a:rPr lang="en-US" dirty="0" smtClean="0"/>
              <a:t>is to prevent dehydration &amp; reduces mortality.</a:t>
            </a:r>
          </a:p>
          <a:p>
            <a:r>
              <a:rPr lang="en-US" dirty="0" smtClean="0"/>
              <a:t>Based on the observation that glucose given orally enhances the intestinal absorption of salt &amp; water&amp; is correcting the electrolyte and water deficit.</a:t>
            </a:r>
          </a:p>
          <a:p>
            <a:pPr>
              <a:buNone/>
            </a:pPr>
            <a:r>
              <a:rPr lang="en-US" b="1" dirty="0" smtClean="0"/>
              <a:t>ORS</a:t>
            </a:r>
            <a:r>
              <a:rPr lang="en-US" dirty="0" smtClean="0"/>
              <a:t> – 1 sachet </a:t>
            </a:r>
          </a:p>
          <a:p>
            <a:pPr>
              <a:buNone/>
            </a:pPr>
            <a:r>
              <a:rPr lang="en-US" dirty="0" smtClean="0"/>
              <a:t>WHO preparation 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NaCl</a:t>
            </a:r>
            <a:r>
              <a:rPr lang="en-US" dirty="0" smtClean="0"/>
              <a:t> – 2.6 gm/l</a:t>
            </a:r>
          </a:p>
          <a:p>
            <a:r>
              <a:rPr lang="en-US" dirty="0" smtClean="0"/>
              <a:t>Glucose anhydrous – 13.5 gm/l</a:t>
            </a:r>
          </a:p>
          <a:p>
            <a:r>
              <a:rPr lang="en-US" dirty="0" err="1" smtClean="0"/>
              <a:t>KCl</a:t>
            </a:r>
            <a:r>
              <a:rPr lang="en-US" dirty="0" smtClean="0"/>
              <a:t>- 1.5 gm/l</a:t>
            </a:r>
          </a:p>
          <a:p>
            <a:r>
              <a:rPr lang="en-US" dirty="0" err="1" smtClean="0"/>
              <a:t>Trisodium</a:t>
            </a:r>
            <a:r>
              <a:rPr lang="en-US" dirty="0" smtClean="0"/>
              <a:t> citrate </a:t>
            </a:r>
            <a:r>
              <a:rPr lang="en-US" dirty="0" err="1" smtClean="0"/>
              <a:t>dihydrate</a:t>
            </a:r>
            <a:r>
              <a:rPr lang="en-US" dirty="0" smtClean="0"/>
              <a:t> – 2.9 gm/l</a:t>
            </a:r>
          </a:p>
          <a:p>
            <a:r>
              <a:rPr lang="en-US" dirty="0" smtClean="0"/>
              <a:t>Total weight- 20.5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Fluid – 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 sachet dissolved in 1 </a:t>
            </a:r>
            <a:r>
              <a:rPr lang="en-US" dirty="0" err="1" smtClean="0"/>
              <a:t>litre</a:t>
            </a:r>
            <a:r>
              <a:rPr lang="en-US" dirty="0" smtClean="0"/>
              <a:t> of water give 90mmol/L of Na, 20 </a:t>
            </a:r>
            <a:r>
              <a:rPr lang="en-US" dirty="0" err="1" smtClean="0"/>
              <a:t>mmol</a:t>
            </a:r>
            <a:r>
              <a:rPr lang="en-US" dirty="0" smtClean="0"/>
              <a:t>/L of K, 80 </a:t>
            </a:r>
            <a:r>
              <a:rPr lang="en-US" dirty="0" err="1" smtClean="0"/>
              <a:t>mmol</a:t>
            </a:r>
            <a:r>
              <a:rPr lang="en-US" dirty="0" smtClean="0"/>
              <a:t>/L of </a:t>
            </a:r>
            <a:r>
              <a:rPr lang="en-US" dirty="0" err="1" smtClean="0"/>
              <a:t>Cl</a:t>
            </a:r>
            <a:r>
              <a:rPr lang="en-US" dirty="0" smtClean="0"/>
              <a:t>, 9.9 </a:t>
            </a:r>
            <a:r>
              <a:rPr lang="en-US" dirty="0" err="1" smtClean="0"/>
              <a:t>mmol</a:t>
            </a:r>
            <a:r>
              <a:rPr lang="en-US" dirty="0" smtClean="0"/>
              <a:t>/ L of citrate &amp; 11.1 </a:t>
            </a:r>
            <a:r>
              <a:rPr lang="en-US" dirty="0" err="1" smtClean="0"/>
              <a:t>mmol</a:t>
            </a:r>
            <a:r>
              <a:rPr lang="en-US" dirty="0" smtClean="0"/>
              <a:t>/L of dextrose .</a:t>
            </a:r>
          </a:p>
          <a:p>
            <a:r>
              <a:rPr lang="en-US" dirty="0" smtClean="0"/>
              <a:t>This solution is isotonic &amp; a rich source of Na, K, </a:t>
            </a:r>
            <a:r>
              <a:rPr lang="en-US" dirty="0" err="1" smtClean="0"/>
              <a:t>Cl</a:t>
            </a:r>
            <a:r>
              <a:rPr lang="en-US" dirty="0" smtClean="0"/>
              <a:t> and dextrose.</a:t>
            </a:r>
          </a:p>
          <a:p>
            <a:r>
              <a:rPr lang="en-US" dirty="0" smtClean="0"/>
              <a:t>At first ORS is sodium bicarbonate based.</a:t>
            </a:r>
          </a:p>
          <a:p>
            <a:r>
              <a:rPr lang="en-US" dirty="0" smtClean="0"/>
              <a:t> inclusion of tri sodium citrate in place of sodium bicarbonate made the product more stable, results in less stool output in high output </a:t>
            </a:r>
            <a:r>
              <a:rPr lang="en-US" dirty="0" err="1" smtClean="0"/>
              <a:t>diarrhoea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Direct effect of </a:t>
            </a:r>
            <a:r>
              <a:rPr lang="en-US" dirty="0" err="1" smtClean="0"/>
              <a:t>trisodium</a:t>
            </a:r>
            <a:r>
              <a:rPr lang="en-US" dirty="0" smtClean="0"/>
              <a:t> citrate increases the intestinal absorption of sodium &amp; water.  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 Infusion – Procedure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Intravenous therapy (IV) is a therapy that delivers liquid substances directly into a vein. The intravenous route of administration can be used for injections or infusions. Intravenous infusions are commonly referred to as drips. </a:t>
            </a:r>
          </a:p>
          <a:p>
            <a:pPr>
              <a:buNone/>
            </a:pPr>
            <a:r>
              <a:rPr lang="en-US" dirty="0" smtClean="0"/>
              <a:t>Requisites;</a:t>
            </a:r>
          </a:p>
          <a:p>
            <a:r>
              <a:rPr lang="en-US" dirty="0" smtClean="0"/>
              <a:t> IV fluid</a:t>
            </a:r>
          </a:p>
          <a:p>
            <a:r>
              <a:rPr lang="en-US" dirty="0" smtClean="0"/>
              <a:t>IV infusion set </a:t>
            </a:r>
          </a:p>
          <a:p>
            <a:r>
              <a:rPr lang="en-US" dirty="0" smtClean="0"/>
              <a:t>Scalp vein (butterfly needle or IV </a:t>
            </a:r>
            <a:r>
              <a:rPr lang="en-US" dirty="0" err="1" smtClean="0"/>
              <a:t>canula</a:t>
            </a:r>
            <a:r>
              <a:rPr lang="en-US" dirty="0" smtClean="0"/>
              <a:t>) </a:t>
            </a:r>
          </a:p>
          <a:p>
            <a:r>
              <a:rPr lang="en-US" dirty="0" smtClean="0"/>
              <a:t>Needle – size – number increases size decreases . Smallest – 28 ( introduce even the veins of scalp) , normal -23 size</a:t>
            </a:r>
          </a:p>
          <a:p>
            <a:r>
              <a:rPr lang="en-US" dirty="0" smtClean="0"/>
              <a:t>Plaster , </a:t>
            </a:r>
            <a:r>
              <a:rPr lang="en-US" dirty="0" err="1" smtClean="0"/>
              <a:t>glouse</a:t>
            </a:r>
            <a:r>
              <a:rPr lang="en-US" dirty="0" smtClean="0"/>
              <a:t>, IV stand, antiseptic solution, </a:t>
            </a:r>
            <a:r>
              <a:rPr lang="en-US" dirty="0" err="1" smtClean="0"/>
              <a:t>torniquet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 infusion – Procedure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Select a vein – </a:t>
            </a:r>
          </a:p>
          <a:p>
            <a:r>
              <a:rPr lang="en-US" dirty="0" smtClean="0"/>
              <a:t>Use distal veins of arms</a:t>
            </a:r>
          </a:p>
          <a:p>
            <a:r>
              <a:rPr lang="en-US" dirty="0" smtClean="0"/>
              <a:t>Use non dominant limb</a:t>
            </a:r>
          </a:p>
          <a:p>
            <a:r>
              <a:rPr lang="en-US" dirty="0" smtClean="0"/>
              <a:t>Avoid areas of flexion</a:t>
            </a:r>
          </a:p>
          <a:p>
            <a:r>
              <a:rPr lang="en-US" dirty="0" smtClean="0"/>
              <a:t>Avoid highly visible veins &amp; phlebitis veins.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 infusion - Procedure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Select the site</a:t>
            </a:r>
            <a:r>
              <a:rPr lang="en-US" dirty="0" smtClean="0"/>
              <a:t>-vein become prominent by,</a:t>
            </a:r>
          </a:p>
          <a:p>
            <a:r>
              <a:rPr lang="en-US" dirty="0" smtClean="0"/>
              <a:t>Vein to be dilated by place the extremity in a dependant position</a:t>
            </a:r>
          </a:p>
          <a:p>
            <a:r>
              <a:rPr lang="en-US" dirty="0" smtClean="0"/>
              <a:t>Select the site by applying a </a:t>
            </a:r>
            <a:r>
              <a:rPr lang="en-US" dirty="0" err="1" smtClean="0"/>
              <a:t>torniquet</a:t>
            </a:r>
            <a:r>
              <a:rPr lang="en-US" dirty="0" smtClean="0"/>
              <a:t> 15-20 cm  above the </a:t>
            </a:r>
            <a:r>
              <a:rPr lang="en-US" dirty="0" err="1" smtClean="0"/>
              <a:t>venepuncture</a:t>
            </a:r>
            <a:r>
              <a:rPr lang="en-US" dirty="0" smtClean="0"/>
              <a:t> site.</a:t>
            </a:r>
          </a:p>
          <a:p>
            <a:r>
              <a:rPr lang="en-US" dirty="0" smtClean="0"/>
              <a:t>Massage to the site(from away from the site)</a:t>
            </a:r>
          </a:p>
          <a:p>
            <a:r>
              <a:rPr lang="en-US" dirty="0" smtClean="0"/>
              <a:t>Clench &amp; unclench the fist</a:t>
            </a:r>
          </a:p>
          <a:p>
            <a:r>
              <a:rPr lang="en-US" dirty="0" smtClean="0"/>
              <a:t>Tap lightly over the vein or warmth application, or entire limb in warm water.</a:t>
            </a:r>
          </a:p>
          <a:p>
            <a:r>
              <a:rPr lang="en-US" dirty="0" smtClean="0"/>
              <a:t>Vein finding device is available by using laser . Vein can be seen clearly by violet </a:t>
            </a:r>
            <a:r>
              <a:rPr lang="en-US" dirty="0" err="1" smtClean="0"/>
              <a:t>colour</a:t>
            </a:r>
            <a:r>
              <a:rPr lang="en-US" dirty="0" smtClean="0"/>
              <a:t>.</a:t>
            </a:r>
          </a:p>
          <a:p>
            <a:r>
              <a:rPr lang="en-US" dirty="0" smtClean="0"/>
              <a:t>Last procedure is </a:t>
            </a:r>
            <a:r>
              <a:rPr lang="en-US" dirty="0" err="1" smtClean="0"/>
              <a:t>venesection</a:t>
            </a:r>
            <a:r>
              <a:rPr lang="en-US" dirty="0" smtClean="0"/>
              <a:t> . 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 infusion  – Procedure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err="1" smtClean="0"/>
              <a:t>Venepuncture</a:t>
            </a:r>
            <a:endParaRPr lang="en-US" b="1" dirty="0" smtClean="0"/>
          </a:p>
          <a:p>
            <a:r>
              <a:rPr lang="en-US" dirty="0" smtClean="0"/>
              <a:t>Clean the site with artery forceps by a cotton swab soaked in antiseptic solution &amp; clean from centre to periphery. After cleaning should not be wiped out.</a:t>
            </a:r>
          </a:p>
          <a:p>
            <a:pPr>
              <a:buNone/>
            </a:pPr>
            <a:r>
              <a:rPr lang="en-US" b="1" dirty="0" smtClean="0"/>
              <a:t>Introduce needle </a:t>
            </a:r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dirty="0" err="1" smtClean="0"/>
              <a:t>Venepuncture</a:t>
            </a:r>
            <a:r>
              <a:rPr lang="en-US" dirty="0" smtClean="0"/>
              <a:t> is done at an angle of 30 degree in such a way that the cut edge upwards, as soon as enters the vein blood appears, advance a little more and reduce the angle at 15 degree or parallel to the skin , advance it to about .5- 2cm.</a:t>
            </a:r>
          </a:p>
          <a:p>
            <a:pPr>
              <a:buNone/>
            </a:pPr>
            <a:r>
              <a:rPr lang="en-US" dirty="0" smtClean="0"/>
              <a:t>Remove the needle and </a:t>
            </a:r>
            <a:r>
              <a:rPr lang="en-US" dirty="0" err="1" smtClean="0"/>
              <a:t>canula</a:t>
            </a:r>
            <a:r>
              <a:rPr lang="en-US" dirty="0" smtClean="0"/>
              <a:t> left.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 infusion  – Procedure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Torniquet</a:t>
            </a:r>
            <a:r>
              <a:rPr lang="en-US" dirty="0" smtClean="0"/>
              <a:t> remove and remove the side cap and insert IV set &amp; cap is introduced in to the upper lid by  opening the cap.</a:t>
            </a:r>
          </a:p>
          <a:p>
            <a:r>
              <a:rPr lang="en-US" dirty="0" smtClean="0"/>
              <a:t>Regulator (roller clamp)move downward , close the tube</a:t>
            </a:r>
          </a:p>
          <a:p>
            <a:r>
              <a:rPr lang="en-US" dirty="0" smtClean="0"/>
              <a:t>Upper part of the tube a dilated part to collect the solution (dip chamber- fill half)</a:t>
            </a:r>
          </a:p>
          <a:p>
            <a:r>
              <a:rPr lang="en-US" dirty="0" smtClean="0"/>
              <a:t>If air is present in the tube it is removed by slowly allowing to  throw out some solution by pressing out the bubble by dragging down the tube( air embolism occurs)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FLUID THERAPY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life saving in certain conditions</a:t>
            </a:r>
          </a:p>
          <a:p>
            <a:r>
              <a:rPr lang="en-US" dirty="0" smtClean="0"/>
              <a:t>Loss of body water whether acute or chronic can cause a range of problems  from mild headache to convulsions, coma &amp; in some cases death.</a:t>
            </a:r>
          </a:p>
          <a:p>
            <a:r>
              <a:rPr lang="en-US" dirty="0" smtClean="0"/>
              <a:t>Though fluid therapy can be a life saver , its never always safe, &amp; can be very harmful.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 fluids- Procedure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IV stand – 3 feet above the pt.</a:t>
            </a:r>
          </a:p>
          <a:p>
            <a:pPr>
              <a:buNone/>
            </a:pPr>
            <a:r>
              <a:rPr lang="en-US" b="1" dirty="0" smtClean="0"/>
              <a:t>Note  the,</a:t>
            </a:r>
          </a:p>
          <a:p>
            <a:r>
              <a:rPr lang="en-US" dirty="0" smtClean="0"/>
              <a:t> Sediments</a:t>
            </a:r>
          </a:p>
          <a:p>
            <a:r>
              <a:rPr lang="en-US" dirty="0" smtClean="0"/>
              <a:t>Turbidity </a:t>
            </a:r>
          </a:p>
          <a:p>
            <a:r>
              <a:rPr lang="en-US" dirty="0" smtClean="0"/>
              <a:t>Change of </a:t>
            </a:r>
            <a:r>
              <a:rPr lang="en-US" dirty="0" err="1" smtClean="0"/>
              <a:t>colour</a:t>
            </a:r>
            <a:endParaRPr lang="en-US" dirty="0" smtClean="0"/>
          </a:p>
          <a:p>
            <a:r>
              <a:rPr lang="en-US" dirty="0" smtClean="0"/>
              <a:t>Straighten tube</a:t>
            </a:r>
          </a:p>
          <a:p>
            <a:r>
              <a:rPr lang="en-US" dirty="0" smtClean="0"/>
              <a:t>Dip chamber</a:t>
            </a:r>
          </a:p>
          <a:p>
            <a:r>
              <a:rPr lang="en-US" dirty="0" smtClean="0"/>
              <a:t>Roller clamp</a:t>
            </a:r>
          </a:p>
          <a:p>
            <a:r>
              <a:rPr lang="en-US" dirty="0" smtClean="0"/>
              <a:t>Solution must be sterile , free from bacteria &amp; other toxins.</a:t>
            </a:r>
          </a:p>
          <a:p>
            <a:pPr>
              <a:buNone/>
            </a:pPr>
            <a:r>
              <a:rPr lang="en-US" b="1" dirty="0" smtClean="0"/>
              <a:t>Removal-</a:t>
            </a:r>
            <a:r>
              <a:rPr lang="en-US" dirty="0" smtClean="0"/>
              <a:t> swab soak in antiseptic solution, withdraw needle along the vein</a:t>
            </a:r>
          </a:p>
          <a:p>
            <a:r>
              <a:rPr lang="en-US" dirty="0" smtClean="0"/>
              <a:t>After withdrawing examine the </a:t>
            </a:r>
            <a:r>
              <a:rPr lang="en-US" dirty="0" err="1" smtClean="0"/>
              <a:t>canula</a:t>
            </a:r>
            <a:r>
              <a:rPr lang="en-US" dirty="0" smtClean="0"/>
              <a:t> ( all out) because of the possibility of breakage. 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IV FLUIDS –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The Fluid  used in clinical practice are classified in to </a:t>
            </a:r>
            <a:r>
              <a:rPr lang="en-US" sz="2400" b="1" dirty="0" smtClean="0"/>
              <a:t>colloids, crystalloids &amp; blood products .</a:t>
            </a:r>
            <a:endParaRPr lang="en-US" sz="2400" dirty="0" smtClean="0"/>
          </a:p>
          <a:p>
            <a:pPr>
              <a:buNone/>
            </a:pPr>
            <a:r>
              <a:rPr lang="en-US" sz="2400" b="1" u="sng" dirty="0" smtClean="0"/>
              <a:t>Types ; </a:t>
            </a:r>
          </a:p>
          <a:p>
            <a:pPr>
              <a:lnSpc>
                <a:spcPct val="140000"/>
              </a:lnSpc>
            </a:pPr>
            <a:r>
              <a:rPr lang="en-US" sz="2800" b="1" dirty="0" smtClean="0"/>
              <a:t>Colloids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Are of large molecules which shift fluid from interstitial compartments to intravascular compartments and are used as plasma expanders.</a:t>
            </a:r>
            <a:r>
              <a:rPr lang="en-US" sz="2400" dirty="0" smtClean="0">
                <a:latin typeface="Arial" charset="0"/>
              </a:rPr>
              <a:t> </a:t>
            </a:r>
          </a:p>
          <a:p>
            <a:pPr>
              <a:lnSpc>
                <a:spcPct val="140000"/>
              </a:lnSpc>
            </a:pPr>
            <a:r>
              <a:rPr lang="en-US" sz="2400" dirty="0" smtClean="0">
                <a:latin typeface="Arial" charset="0"/>
              </a:rPr>
              <a:t>Too costly</a:t>
            </a:r>
          </a:p>
          <a:p>
            <a:pPr>
              <a:lnSpc>
                <a:spcPct val="140000"/>
              </a:lnSpc>
            </a:pPr>
            <a:r>
              <a:rPr lang="en-US" sz="2400" dirty="0" smtClean="0">
                <a:latin typeface="Arial" charset="0"/>
              </a:rPr>
              <a:t>Difficult to store</a:t>
            </a:r>
          </a:p>
          <a:p>
            <a:pPr>
              <a:lnSpc>
                <a:spcPct val="140000"/>
              </a:lnSpc>
            </a:pPr>
            <a:r>
              <a:rPr lang="en-US" sz="2400" dirty="0" smtClean="0">
                <a:latin typeface="Arial" charset="0"/>
              </a:rPr>
              <a:t>Never used as first solution</a:t>
            </a:r>
          </a:p>
          <a:p>
            <a:pPr>
              <a:lnSpc>
                <a:spcPct val="140000"/>
              </a:lnSpc>
            </a:pPr>
            <a:r>
              <a:rPr lang="en-US" sz="2400" dirty="0" smtClean="0">
                <a:latin typeface="Arial" charset="0"/>
              </a:rPr>
              <a:t>Albumin, steroids</a:t>
            </a:r>
          </a:p>
          <a:p>
            <a:pPr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Haemoccel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hetastarch,penta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starch,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dextran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40/70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 FLUIDS -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40000"/>
              </a:lnSpc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Crystalloids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pass through a semi-permeable membranes which is not in colloids. Contain electrolytes, Move across capillary membranes.</a:t>
            </a:r>
            <a:endParaRPr lang="en-US" dirty="0" smtClean="0">
              <a:latin typeface="Arial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NS, DNS, 5% Dextrose, Ringer lactate( RL),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Isolyte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G,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Isolyte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 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 fluids- CRYSTALLOIDS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Isotonic</a:t>
            </a:r>
            <a:r>
              <a:rPr lang="en-US" dirty="0" smtClean="0"/>
              <a:t> – same tonicity as another solution compared.( Plasma/ ECF)</a:t>
            </a:r>
          </a:p>
          <a:p>
            <a:r>
              <a:rPr lang="en-US" b="1" dirty="0" smtClean="0"/>
              <a:t>Hypotonic</a:t>
            </a:r>
            <a:r>
              <a:rPr lang="en-US" dirty="0" smtClean="0"/>
              <a:t>- Low</a:t>
            </a:r>
          </a:p>
          <a:p>
            <a:r>
              <a:rPr lang="en-US" b="1" dirty="0" smtClean="0"/>
              <a:t>Hypertonic</a:t>
            </a:r>
            <a:r>
              <a:rPr lang="en-US" dirty="0" smtClean="0"/>
              <a:t> - high</a:t>
            </a:r>
          </a:p>
          <a:p>
            <a:pPr>
              <a:buNone/>
            </a:pPr>
            <a:r>
              <a:rPr lang="en-US" dirty="0" smtClean="0"/>
              <a:t>Half life - the period in which the radioactivity or number of radioactive substance decreases by half.</a:t>
            </a:r>
          </a:p>
          <a:p>
            <a:pPr>
              <a:buNone/>
            </a:pPr>
            <a:r>
              <a:rPr lang="en-US" dirty="0" err="1" smtClean="0"/>
              <a:t>Osmolality</a:t>
            </a:r>
            <a:r>
              <a:rPr lang="en-US" dirty="0" smtClean="0"/>
              <a:t> – assessed by the amount of solute dissolved in a solvent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Normal plasma </a:t>
            </a:r>
            <a:r>
              <a:rPr lang="en-US" b="1" dirty="0" err="1" smtClean="0"/>
              <a:t>osmolality</a:t>
            </a:r>
            <a:r>
              <a:rPr lang="en-US" b="1" dirty="0" smtClean="0"/>
              <a:t> is 285 </a:t>
            </a:r>
            <a:r>
              <a:rPr lang="en-US" b="1" dirty="0" err="1" smtClean="0"/>
              <a:t>mosmol</a:t>
            </a:r>
            <a:r>
              <a:rPr lang="en-US" b="1" dirty="0" smtClean="0"/>
              <a:t>/kg</a:t>
            </a:r>
          </a:p>
          <a:p>
            <a:pPr>
              <a:buNone/>
            </a:pPr>
            <a:r>
              <a:rPr lang="en-US" b="1" dirty="0" smtClean="0"/>
              <a:t>Normal plasma osmotic pressure – 25 </a:t>
            </a:r>
            <a:r>
              <a:rPr lang="en-US" b="1" dirty="0" err="1" smtClean="0"/>
              <a:t>mmof</a:t>
            </a:r>
            <a:r>
              <a:rPr lang="en-US" b="1" dirty="0" smtClean="0"/>
              <a:t> Hg 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 fluids – Crystalloids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7200" b="1" dirty="0" smtClean="0">
                <a:latin typeface="Arial" charset="0"/>
              </a:rPr>
              <a:t>Tonicit</a:t>
            </a:r>
            <a:r>
              <a:rPr lang="en-US" sz="7200" dirty="0" smtClean="0">
                <a:latin typeface="Arial" charset="0"/>
              </a:rPr>
              <a:t>y -A solutions’ salt balance compared to plasma..Around 300 </a:t>
            </a:r>
            <a:r>
              <a:rPr lang="en-US" sz="7200" dirty="0" err="1" smtClean="0">
                <a:latin typeface="Arial" charset="0"/>
              </a:rPr>
              <a:t>mOsm</a:t>
            </a:r>
            <a:r>
              <a:rPr lang="en-US" sz="7200" dirty="0" smtClean="0">
                <a:latin typeface="Arial" charset="0"/>
              </a:rPr>
              <a:t>/L</a:t>
            </a:r>
            <a:endParaRPr lang="en-US" sz="7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72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7200" b="1" dirty="0" smtClean="0">
                <a:latin typeface="Arial" pitchFamily="34" charset="0"/>
                <a:cs typeface="Arial" pitchFamily="34" charset="0"/>
              </a:rPr>
              <a:t>Isotonic         </a:t>
            </a:r>
            <a:r>
              <a:rPr lang="en-US" sz="7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7200" dirty="0" smtClean="0">
                <a:latin typeface="Arial" charset="0"/>
              </a:rPr>
              <a:t>Nearly the same as serum.</a:t>
            </a:r>
          </a:p>
          <a:p>
            <a:pPr>
              <a:lnSpc>
                <a:spcPct val="90000"/>
              </a:lnSpc>
            </a:pPr>
            <a:r>
              <a:rPr lang="en-US" sz="7200" dirty="0" smtClean="0">
                <a:latin typeface="Arial" pitchFamily="34" charset="0"/>
                <a:cs typeface="Arial" pitchFamily="34" charset="0"/>
              </a:rPr>
              <a:t>                                    -  for ECF deficit</a:t>
            </a:r>
          </a:p>
          <a:p>
            <a:pPr>
              <a:lnSpc>
                <a:spcPct val="90000"/>
              </a:lnSpc>
              <a:buNone/>
            </a:pPr>
            <a:r>
              <a:rPr lang="en-US" sz="7200" dirty="0" smtClean="0">
                <a:latin typeface="Arial" charset="0"/>
              </a:rPr>
              <a:t>                              NS: 0.9% Sodium </a:t>
            </a:r>
            <a:r>
              <a:rPr lang="en-US" sz="7200" dirty="0" err="1" smtClean="0">
                <a:latin typeface="Arial" charset="0"/>
              </a:rPr>
              <a:t>Chloride,RL</a:t>
            </a:r>
            <a:endParaRPr lang="en-US" sz="7200" dirty="0" smtClean="0">
              <a:latin typeface="Arial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7200" dirty="0" smtClean="0">
                <a:latin typeface="Arial" charset="0"/>
              </a:rPr>
              <a:t>                          Generally, initial fluid replacement should not exceed three liters before blood is infused</a:t>
            </a:r>
          </a:p>
          <a:p>
            <a:pPr>
              <a:lnSpc>
                <a:spcPct val="90000"/>
              </a:lnSpc>
              <a:buNone/>
            </a:pPr>
            <a:r>
              <a:rPr lang="en-US" sz="7200" dirty="0" smtClean="0">
                <a:latin typeface="Arial" charset="0"/>
              </a:rPr>
              <a:t>              Balanced salt </a:t>
            </a:r>
            <a:r>
              <a:rPr lang="en-US" sz="7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solutions</a:t>
            </a:r>
          </a:p>
          <a:p>
            <a:pPr>
              <a:lnSpc>
                <a:spcPct val="90000"/>
              </a:lnSpc>
              <a:buNone/>
            </a:pPr>
            <a:r>
              <a:rPr lang="en-US" sz="7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             3 ml of isotonic crystalloid are needed to replace 1 ml of blood</a:t>
            </a:r>
            <a:endParaRPr lang="en-US" sz="7200" dirty="0" smtClean="0">
              <a:latin typeface="Arial" charset="0"/>
            </a:endParaRPr>
          </a:p>
          <a:p>
            <a:pPr>
              <a:buNone/>
            </a:pPr>
            <a:endParaRPr lang="en-US" sz="7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72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 FLUIDS- CRYSTALLOIDS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5100" b="1" dirty="0" smtClean="0">
                <a:latin typeface="Arial" pitchFamily="34" charset="0"/>
                <a:cs typeface="Arial" pitchFamily="34" charset="0"/>
              </a:rPr>
              <a:t>Hypotonic</a:t>
            </a:r>
            <a:r>
              <a:rPr lang="en-US" sz="5100" dirty="0" smtClean="0">
                <a:latin typeface="Arial" pitchFamily="34" charset="0"/>
                <a:cs typeface="Arial" pitchFamily="34" charset="0"/>
              </a:rPr>
              <a:t>     -  for cellular dehydration. </a:t>
            </a:r>
            <a:r>
              <a:rPr lang="en-US" sz="5100" dirty="0" smtClean="0">
                <a:latin typeface="Arial" charset="0"/>
              </a:rPr>
              <a:t>Less </a:t>
            </a:r>
            <a:r>
              <a:rPr lang="en-US" sz="5100" dirty="0" err="1" smtClean="0">
                <a:latin typeface="Arial" charset="0"/>
              </a:rPr>
              <a:t>osmolarity</a:t>
            </a:r>
            <a:r>
              <a:rPr lang="en-US" sz="5100" dirty="0" smtClean="0">
                <a:latin typeface="Arial" charset="0"/>
              </a:rPr>
              <a:t> than serum</a:t>
            </a:r>
          </a:p>
          <a:p>
            <a:pPr lvl="1"/>
            <a:r>
              <a:rPr lang="en-US" sz="5100" dirty="0" smtClean="0">
                <a:latin typeface="Arial" charset="0"/>
              </a:rPr>
              <a:t>Dilutes serum</a:t>
            </a:r>
          </a:p>
          <a:p>
            <a:r>
              <a:rPr lang="en-US" sz="5100" dirty="0" smtClean="0">
                <a:latin typeface="Arial" charset="0"/>
              </a:rPr>
              <a:t>0.45% NaCl,D5NS.45 (5% Dextrose in ½ normal saline)</a:t>
            </a:r>
          </a:p>
          <a:p>
            <a:r>
              <a:rPr lang="en-US" sz="5100" dirty="0" smtClean="0">
                <a:latin typeface="Arial" charset="0"/>
              </a:rPr>
              <a:t> Water is pulled from vascular compartment into interstitial fluid compartment, then into adjacent cells</a:t>
            </a:r>
          </a:p>
          <a:p>
            <a:r>
              <a:rPr lang="en-US" sz="5100" dirty="0" smtClean="0">
                <a:latin typeface="Arial" charset="0"/>
              </a:rPr>
              <a:t>Helpful when cells are dehydrated</a:t>
            </a:r>
          </a:p>
          <a:p>
            <a:pPr lvl="1"/>
            <a:r>
              <a:rPr lang="en-US" sz="5100" dirty="0" smtClean="0">
                <a:latin typeface="Arial" charset="0"/>
              </a:rPr>
              <a:t>Dialysis pt on diuretics</a:t>
            </a:r>
          </a:p>
          <a:p>
            <a:pPr lvl="1"/>
            <a:r>
              <a:rPr lang="en-US" sz="5100" dirty="0" smtClean="0">
                <a:latin typeface="Arial" charset="0"/>
              </a:rPr>
              <a:t>Hyperglycemia -  DKA</a:t>
            </a:r>
          </a:p>
          <a:p>
            <a:r>
              <a:rPr lang="en-US" sz="5100" dirty="0" smtClean="0">
                <a:latin typeface="Arial" charset="0"/>
              </a:rPr>
              <a:t>Can be dangerous – sudden fluid shift can cause cardiovascular collapse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 fluids – Crystalloids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Hypertonic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-  maintain circulatory volume, </a:t>
            </a:r>
          </a:p>
          <a:p>
            <a:r>
              <a:rPr lang="en-US" dirty="0" smtClean="0">
                <a:latin typeface="Arial" charset="0"/>
              </a:rPr>
              <a:t>Higher </a:t>
            </a:r>
            <a:r>
              <a:rPr lang="en-US" dirty="0" err="1" smtClean="0">
                <a:latin typeface="Arial" charset="0"/>
              </a:rPr>
              <a:t>osmolarity</a:t>
            </a:r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Pulls F&amp;E from intracellular and interstitial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Arial" charset="0"/>
              </a:rPr>
              <a:t>                             compartments into intravascular compartment. 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Arial" charset="0"/>
              </a:rPr>
              <a:t>Can help stabilize BP,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Arial" charset="0"/>
              </a:rPr>
              <a:t> increase urine output, 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Arial" charset="0"/>
              </a:rPr>
              <a:t>reduce edema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Arial" charset="0"/>
              </a:rPr>
              <a:t>Rarely used in </a:t>
            </a:r>
            <a:r>
              <a:rPr lang="en-US" dirty="0" err="1" smtClean="0">
                <a:latin typeface="Arial" charset="0"/>
              </a:rPr>
              <a:t>prehospital</a:t>
            </a:r>
            <a:r>
              <a:rPr lang="en-US" dirty="0" smtClean="0">
                <a:latin typeface="Arial" charset="0"/>
              </a:rPr>
              <a:t> setting.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Arial" charset="0"/>
              </a:rPr>
              <a:t>Dangerous if cell dehydration exists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Arial" charset="0"/>
              </a:rPr>
              <a:t>D-5%-W in Lactated Ringers, 10% NS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Arial" charset="0"/>
              </a:rPr>
              <a:t>Example: Albumin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 FLUIDS- CRYSTALLOIDS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dirty="0" smtClean="0">
                <a:latin typeface="Arial" charset="0"/>
              </a:rPr>
              <a:t>Isotonic no movement initially</a:t>
            </a:r>
          </a:p>
          <a:p>
            <a:pPr>
              <a:lnSpc>
                <a:spcPct val="130000"/>
              </a:lnSpc>
            </a:pPr>
            <a:r>
              <a:rPr lang="en-US" dirty="0" smtClean="0">
                <a:latin typeface="Arial" charset="0"/>
              </a:rPr>
              <a:t>Hypertonic attracts water</a:t>
            </a:r>
          </a:p>
          <a:p>
            <a:pPr>
              <a:lnSpc>
                <a:spcPct val="130000"/>
              </a:lnSpc>
            </a:pPr>
            <a:r>
              <a:rPr lang="en-US" dirty="0" smtClean="0">
                <a:latin typeface="Arial" charset="0"/>
              </a:rPr>
              <a:t>Hypotonic gives up water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 FLUIDS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Special Purpose fluids –</a:t>
            </a:r>
          </a:p>
          <a:p>
            <a:r>
              <a:rPr lang="en-US" dirty="0" smtClean="0"/>
              <a:t> sodium bicarbonate fluids 7.5 % &amp; 8.5% - Used in metabolic acidosis, forced </a:t>
            </a:r>
            <a:r>
              <a:rPr lang="en-US" dirty="0" err="1" smtClean="0"/>
              <a:t>diuresis</a:t>
            </a:r>
            <a:r>
              <a:rPr lang="en-US" dirty="0" smtClean="0"/>
              <a:t>, </a:t>
            </a:r>
            <a:r>
              <a:rPr lang="en-US" dirty="0" err="1" smtClean="0"/>
              <a:t>hyperkalaemia</a:t>
            </a:r>
            <a:endParaRPr lang="en-US" dirty="0" smtClean="0"/>
          </a:p>
          <a:p>
            <a:r>
              <a:rPr lang="en-US" dirty="0" err="1" smtClean="0"/>
              <a:t>Manitol</a:t>
            </a:r>
            <a:r>
              <a:rPr lang="en-US" dirty="0" smtClean="0"/>
              <a:t> 10/20%   - osmotic diuretic agent</a:t>
            </a:r>
          </a:p>
          <a:p>
            <a:r>
              <a:rPr lang="en-US" dirty="0" smtClean="0"/>
              <a:t>Hypertonic saline 1.6%, 3%, 5%, 7.5%  -    </a:t>
            </a:r>
            <a:r>
              <a:rPr lang="en-US" dirty="0" err="1" smtClean="0"/>
              <a:t>hyponatreamia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Albumin 4.5%  - plasma expander</a:t>
            </a:r>
          </a:p>
          <a:p>
            <a:r>
              <a:rPr lang="en-US" dirty="0" smtClean="0"/>
              <a:t> Albumin 20%   - </a:t>
            </a:r>
            <a:r>
              <a:rPr lang="en-US" dirty="0" err="1" smtClean="0"/>
              <a:t>hypoalbuminaemia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 fluids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Normal concentrations </a:t>
            </a:r>
            <a:r>
              <a:rPr lang="en-US" dirty="0" smtClean="0"/>
              <a:t>- </a:t>
            </a:r>
          </a:p>
          <a:p>
            <a:r>
              <a:rPr lang="en-US" dirty="0" smtClean="0"/>
              <a:t>In </a:t>
            </a:r>
            <a:r>
              <a:rPr lang="en-US" b="1" dirty="0" smtClean="0"/>
              <a:t>Plasma –</a:t>
            </a:r>
            <a:r>
              <a:rPr lang="en-US" dirty="0" smtClean="0"/>
              <a:t> Na- 140meq/L, </a:t>
            </a:r>
            <a:r>
              <a:rPr lang="en-US" dirty="0" err="1" smtClean="0"/>
              <a:t>Cl</a:t>
            </a:r>
            <a:r>
              <a:rPr lang="en-US" dirty="0" smtClean="0"/>
              <a:t>- 100 </a:t>
            </a:r>
            <a:r>
              <a:rPr lang="en-US" dirty="0" err="1" smtClean="0"/>
              <a:t>mEq</a:t>
            </a:r>
            <a:r>
              <a:rPr lang="en-US" dirty="0" smtClean="0"/>
              <a:t>/ L,    </a:t>
            </a:r>
          </a:p>
          <a:p>
            <a:pPr>
              <a:buNone/>
            </a:pPr>
            <a:r>
              <a:rPr lang="en-US" dirty="0" smtClean="0"/>
              <a:t>     K- 5mEq/L, HCo3- 24mEq/L. </a:t>
            </a:r>
          </a:p>
          <a:p>
            <a:r>
              <a:rPr lang="en-US" dirty="0" smtClean="0"/>
              <a:t> In </a:t>
            </a:r>
            <a:r>
              <a:rPr lang="en-US" b="1" dirty="0" smtClean="0"/>
              <a:t>ECF</a:t>
            </a:r>
            <a:r>
              <a:rPr lang="en-US" dirty="0" smtClean="0"/>
              <a:t>- Na- 142 </a:t>
            </a:r>
            <a:r>
              <a:rPr lang="en-US" dirty="0" err="1" smtClean="0"/>
              <a:t>mEq</a:t>
            </a:r>
            <a:r>
              <a:rPr lang="en-US" dirty="0" smtClean="0"/>
              <a:t>/L, </a:t>
            </a:r>
            <a:r>
              <a:rPr lang="en-US" dirty="0" err="1" smtClean="0"/>
              <a:t>Cl</a:t>
            </a:r>
            <a:r>
              <a:rPr lang="en-US" dirty="0" smtClean="0"/>
              <a:t>- 103 </a:t>
            </a:r>
            <a:r>
              <a:rPr lang="en-US" dirty="0" err="1" smtClean="0"/>
              <a:t>mEq</a:t>
            </a:r>
            <a:r>
              <a:rPr lang="en-US" dirty="0" smtClean="0"/>
              <a:t>/L,</a:t>
            </a:r>
          </a:p>
          <a:p>
            <a:pPr>
              <a:buNone/>
            </a:pPr>
            <a:r>
              <a:rPr lang="en-US" dirty="0" smtClean="0"/>
              <a:t>             K- 4mEq/L , HCo3 – 27mEq/L, </a:t>
            </a:r>
          </a:p>
          <a:p>
            <a:pPr>
              <a:buNone/>
            </a:pPr>
            <a:r>
              <a:rPr lang="en-US" dirty="0" smtClean="0"/>
              <a:t>             Ca- 5mEq/L</a:t>
            </a:r>
          </a:p>
          <a:p>
            <a:r>
              <a:rPr lang="en-US" dirty="0" smtClean="0"/>
              <a:t>Daily requirement – Na- 100mEq,</a:t>
            </a:r>
          </a:p>
          <a:p>
            <a:pPr>
              <a:buNone/>
            </a:pPr>
            <a:r>
              <a:rPr lang="en-US" dirty="0" smtClean="0"/>
              <a:t>      K- 60mEq, Ca- 5mEq, Mg- 1mEq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FLUID THERAPY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Points </a:t>
            </a:r>
            <a:r>
              <a:rPr lang="en-US" b="1" dirty="0" smtClean="0"/>
              <a:t>noted </a:t>
            </a:r>
            <a:r>
              <a:rPr lang="en-US" dirty="0" smtClean="0"/>
              <a:t>before are,. </a:t>
            </a:r>
          </a:p>
          <a:p>
            <a:r>
              <a:rPr lang="en-US" dirty="0" smtClean="0"/>
              <a:t>Pt. really </a:t>
            </a:r>
            <a:r>
              <a:rPr lang="en-US" b="1" dirty="0" smtClean="0"/>
              <a:t>need </a:t>
            </a:r>
            <a:r>
              <a:rPr lang="en-US" dirty="0" smtClean="0"/>
              <a:t>fluids( indications)</a:t>
            </a:r>
          </a:p>
          <a:p>
            <a:r>
              <a:rPr lang="en-US" b="1" dirty="0" smtClean="0"/>
              <a:t>Which</a:t>
            </a:r>
            <a:r>
              <a:rPr lang="en-US" dirty="0" smtClean="0"/>
              <a:t> fluid is most suitable( depends on fluid balance, acid base, electrolyte balance)</a:t>
            </a:r>
          </a:p>
          <a:p>
            <a:r>
              <a:rPr lang="en-US" b="1" dirty="0" smtClean="0"/>
              <a:t>How much </a:t>
            </a:r>
            <a:r>
              <a:rPr lang="en-US" dirty="0" smtClean="0"/>
              <a:t>fluid is needed</a:t>
            </a:r>
          </a:p>
          <a:p>
            <a:r>
              <a:rPr lang="en-US" dirty="0" smtClean="0"/>
              <a:t>At what </a:t>
            </a:r>
            <a:r>
              <a:rPr lang="en-US" b="1" dirty="0" smtClean="0"/>
              <a:t>rate</a:t>
            </a:r>
          </a:p>
          <a:p>
            <a:r>
              <a:rPr lang="en-US" dirty="0" smtClean="0"/>
              <a:t>Which </a:t>
            </a:r>
            <a:r>
              <a:rPr lang="en-US" b="1" dirty="0" smtClean="0"/>
              <a:t>route</a:t>
            </a:r>
            <a:r>
              <a:rPr lang="en-US" dirty="0" smtClean="0"/>
              <a:t> is to be used(IV, IM, subcutaneous etc.)</a:t>
            </a:r>
          </a:p>
          <a:p>
            <a:r>
              <a:rPr lang="en-US" dirty="0" smtClean="0"/>
              <a:t>Likely </a:t>
            </a:r>
            <a:r>
              <a:rPr lang="en-US" b="1" dirty="0" smtClean="0"/>
              <a:t>complications and contraindications.</a:t>
            </a:r>
          </a:p>
          <a:p>
            <a:pPr>
              <a:buNone/>
            </a:pPr>
            <a:r>
              <a:rPr lang="en-US" b="1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  for maintaining correct fluid balance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Fluid intake &amp; output chart </a:t>
            </a:r>
          </a:p>
          <a:p>
            <a:r>
              <a:rPr lang="en-US" dirty="0" smtClean="0"/>
              <a:t>Clinical signs</a:t>
            </a:r>
          </a:p>
          <a:p>
            <a:r>
              <a:rPr lang="en-US" dirty="0" smtClean="0"/>
              <a:t>Blood indices – serum </a:t>
            </a:r>
            <a:r>
              <a:rPr lang="en-US" dirty="0" err="1" smtClean="0"/>
              <a:t>elecrolyte</a:t>
            </a:r>
            <a:r>
              <a:rPr lang="en-US" dirty="0" smtClean="0"/>
              <a:t> estimation , </a:t>
            </a:r>
            <a:r>
              <a:rPr lang="en-US" dirty="0" err="1" smtClean="0"/>
              <a:t>Hb</a:t>
            </a:r>
            <a:r>
              <a:rPr lang="en-US" dirty="0" smtClean="0"/>
              <a:t>, </a:t>
            </a:r>
            <a:r>
              <a:rPr lang="en-US" dirty="0" err="1" smtClean="0"/>
              <a:t>haematocrit</a:t>
            </a:r>
            <a:r>
              <a:rPr lang="en-US" dirty="0" smtClean="0"/>
              <a:t>, plasma proteins, serum urea, Na, K, Cl.</a:t>
            </a:r>
          </a:p>
          <a:p>
            <a:r>
              <a:rPr lang="en-US" dirty="0" smtClean="0"/>
              <a:t>Weight- daily weighing</a:t>
            </a:r>
          </a:p>
          <a:p>
            <a:r>
              <a:rPr lang="en-US" dirty="0" smtClean="0"/>
              <a:t>Blood volume estimation</a:t>
            </a:r>
          </a:p>
          <a:p>
            <a:r>
              <a:rPr lang="en-US" dirty="0" smtClean="0"/>
              <a:t>Monitoring of pulse, BP, CVP,  </a:t>
            </a:r>
          </a:p>
          <a:p>
            <a:r>
              <a:rPr lang="en-US" dirty="0" smtClean="0"/>
              <a:t>In critically ill patients fluid should be prescribed for 4-6 hrs &amp; then pt. is re-assessed.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IV fluids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Contraindications </a:t>
            </a:r>
          </a:p>
          <a:p>
            <a:r>
              <a:rPr lang="en-US" dirty="0" smtClean="0"/>
              <a:t>Failing heart </a:t>
            </a:r>
          </a:p>
          <a:p>
            <a:r>
              <a:rPr lang="en-US" dirty="0" smtClean="0"/>
              <a:t>Pulmonary congestion</a:t>
            </a:r>
          </a:p>
          <a:p>
            <a:pPr>
              <a:buNone/>
            </a:pPr>
            <a:r>
              <a:rPr lang="en-US" b="1" dirty="0" smtClean="0"/>
              <a:t>Complications </a:t>
            </a:r>
          </a:p>
          <a:p>
            <a:r>
              <a:rPr lang="en-US" dirty="0" smtClean="0"/>
              <a:t>Fluid overload</a:t>
            </a:r>
          </a:p>
          <a:p>
            <a:r>
              <a:rPr lang="en-US" dirty="0" smtClean="0"/>
              <a:t>Pulmonary </a:t>
            </a:r>
            <a:r>
              <a:rPr lang="en-US" dirty="0" err="1" smtClean="0"/>
              <a:t>oedema</a:t>
            </a:r>
            <a:endParaRPr lang="en-US" dirty="0" smtClean="0"/>
          </a:p>
          <a:p>
            <a:r>
              <a:rPr lang="en-US" dirty="0" smtClean="0"/>
              <a:t>Cardiac failure</a:t>
            </a:r>
          </a:p>
          <a:p>
            <a:r>
              <a:rPr lang="en-US" dirty="0" smtClean="0"/>
              <a:t>Infection</a:t>
            </a:r>
          </a:p>
          <a:p>
            <a:r>
              <a:rPr lang="en-US" dirty="0" smtClean="0"/>
              <a:t>Air embolism</a:t>
            </a:r>
          </a:p>
          <a:p>
            <a:r>
              <a:rPr lang="en-US" dirty="0" err="1" smtClean="0"/>
              <a:t>Bacteraemia</a:t>
            </a:r>
            <a:endParaRPr lang="en-US" dirty="0" smtClean="0"/>
          </a:p>
          <a:p>
            <a:r>
              <a:rPr lang="en-US" dirty="0" err="1" smtClean="0"/>
              <a:t>Thromboplebitis</a:t>
            </a:r>
            <a:endParaRPr lang="en-US" dirty="0" smtClean="0"/>
          </a:p>
          <a:p>
            <a:r>
              <a:rPr lang="en-US" dirty="0" err="1" smtClean="0"/>
              <a:t>Haematoma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Cellulitis</a:t>
            </a:r>
            <a:r>
              <a:rPr lang="en-US" dirty="0" smtClean="0"/>
              <a:t> in local area</a:t>
            </a:r>
          </a:p>
          <a:p>
            <a:r>
              <a:rPr lang="en-US" dirty="0" err="1" smtClean="0"/>
              <a:t>Pyrogenic</a:t>
            </a:r>
            <a:r>
              <a:rPr lang="en-US" dirty="0" smtClean="0"/>
              <a:t> infections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operative fluid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Physiological effects </a:t>
            </a:r>
            <a:r>
              <a:rPr lang="en-US" dirty="0" smtClean="0"/>
              <a:t>– raise the ADH&amp; </a:t>
            </a:r>
            <a:r>
              <a:rPr lang="en-US" dirty="0" err="1" smtClean="0"/>
              <a:t>Aldosterone</a:t>
            </a:r>
            <a:r>
              <a:rPr lang="en-US" dirty="0" smtClean="0"/>
              <a:t> activity</a:t>
            </a:r>
          </a:p>
          <a:p>
            <a:r>
              <a:rPr lang="en-US" dirty="0" smtClean="0"/>
              <a:t>Renal retention of sodium &amp; water</a:t>
            </a:r>
          </a:p>
          <a:p>
            <a:r>
              <a:rPr lang="en-US" dirty="0" smtClean="0"/>
              <a:t>Increased loss of urinary K</a:t>
            </a:r>
          </a:p>
          <a:p>
            <a:r>
              <a:rPr lang="en-US" dirty="0" smtClean="0"/>
              <a:t>Cellular K comes out in to ECF.</a:t>
            </a:r>
          </a:p>
          <a:p>
            <a:pPr>
              <a:buNone/>
            </a:pPr>
            <a:r>
              <a:rPr lang="en-US" b="1" dirty="0" smtClean="0"/>
              <a:t>First 24 hrs </a:t>
            </a:r>
          </a:p>
          <a:p>
            <a:r>
              <a:rPr lang="en-US" dirty="0" smtClean="0"/>
              <a:t>Dextrose 5%- 1.5-2 L &amp; NS (0.9%) -500ml in 24 hrs.</a:t>
            </a:r>
          </a:p>
          <a:p>
            <a:pPr>
              <a:buNone/>
            </a:pPr>
            <a:r>
              <a:rPr lang="en-US" b="1" dirty="0" smtClean="0"/>
              <a:t>After 24 hrs -  </a:t>
            </a:r>
          </a:p>
          <a:p>
            <a:r>
              <a:rPr lang="en-US" dirty="0" smtClean="0"/>
              <a:t>Replace the fluid loss in last 24 hrs plus insensible loss of about 1L.</a:t>
            </a:r>
          </a:p>
          <a:p>
            <a:r>
              <a:rPr lang="en-US" dirty="0" smtClean="0"/>
              <a:t>K  need not be added for the first 3-4 days unless serum K level is low</a:t>
            </a:r>
          </a:p>
          <a:p>
            <a:r>
              <a:rPr lang="en-US" dirty="0" err="1" smtClean="0"/>
              <a:t>Recommented</a:t>
            </a:r>
            <a:r>
              <a:rPr lang="en-US" dirty="0" smtClean="0"/>
              <a:t> regimen- RL- 1L , DNS- 1L</a:t>
            </a:r>
          </a:p>
          <a:p>
            <a:r>
              <a:rPr lang="en-US" dirty="0" smtClean="0"/>
              <a:t>On day 3 onwards- 600 </a:t>
            </a:r>
            <a:r>
              <a:rPr lang="en-US" dirty="0" err="1" smtClean="0"/>
              <a:t>mmol</a:t>
            </a:r>
            <a:r>
              <a:rPr lang="en-US" dirty="0" smtClean="0"/>
              <a:t> of K/ day in the form of </a:t>
            </a:r>
            <a:r>
              <a:rPr lang="en-US" dirty="0" err="1" smtClean="0"/>
              <a:t>KCl</a:t>
            </a:r>
            <a:r>
              <a:rPr lang="en-US" dirty="0" smtClean="0"/>
              <a:t> in bottles of Dextrose  or DNS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Bailey and Love’s short practice of Surgery</a:t>
            </a:r>
          </a:p>
          <a:p>
            <a:r>
              <a:rPr lang="en-US" dirty="0" err="1" smtClean="0"/>
              <a:t>Manipal</a:t>
            </a:r>
            <a:r>
              <a:rPr lang="en-US" dirty="0" smtClean="0"/>
              <a:t> manual of Surgery</a:t>
            </a:r>
          </a:p>
          <a:p>
            <a:r>
              <a:rPr lang="en-US" dirty="0" smtClean="0"/>
              <a:t>SRB’s Manual of surgery</a:t>
            </a:r>
          </a:p>
          <a:p>
            <a:r>
              <a:rPr lang="en-US" dirty="0" smtClean="0"/>
              <a:t> Text book of Surgery- ASI</a:t>
            </a:r>
          </a:p>
          <a:p>
            <a:r>
              <a:rPr lang="en-US" dirty="0" smtClean="0"/>
              <a:t>Clinical Surgery, Das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Fluid therapy – Indications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rapid restoration of fluid &amp; electrolytes  in dehydration( vomiting, </a:t>
            </a:r>
            <a:r>
              <a:rPr lang="en-US" dirty="0" err="1" smtClean="0"/>
              <a:t>diarrhoea</a:t>
            </a:r>
            <a:r>
              <a:rPr lang="en-US" dirty="0" smtClean="0"/>
              <a:t>, shock, </a:t>
            </a:r>
            <a:r>
              <a:rPr lang="en-US" dirty="0" err="1" smtClean="0"/>
              <a:t>Hge</a:t>
            </a:r>
            <a:r>
              <a:rPr lang="en-US" dirty="0" smtClean="0"/>
              <a:t>, sepsis, burns)</a:t>
            </a:r>
          </a:p>
          <a:p>
            <a:r>
              <a:rPr lang="en-US" dirty="0" smtClean="0"/>
              <a:t>Total </a:t>
            </a:r>
            <a:r>
              <a:rPr lang="en-US" dirty="0" err="1" smtClean="0"/>
              <a:t>parenteral</a:t>
            </a:r>
            <a:r>
              <a:rPr lang="en-US" dirty="0" smtClean="0"/>
              <a:t> nutrition</a:t>
            </a:r>
          </a:p>
          <a:p>
            <a:r>
              <a:rPr lang="en-US" dirty="0" smtClean="0"/>
              <a:t>Anaphylaxis, cardiac arrest, hypoxia.</a:t>
            </a:r>
          </a:p>
          <a:p>
            <a:r>
              <a:rPr lang="en-US" dirty="0" smtClean="0"/>
              <a:t>Post GIT surgeries</a:t>
            </a:r>
          </a:p>
          <a:p>
            <a:r>
              <a:rPr lang="en-US" dirty="0" smtClean="0"/>
              <a:t>For maintenance, replacement of loss or as a special fluid.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Fluid therapy- Amount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Calculated roughly by,</a:t>
            </a:r>
          </a:p>
          <a:p>
            <a:r>
              <a:rPr lang="en-US" dirty="0" smtClean="0"/>
              <a:t>History of the nature &amp; quantity of fluid loss</a:t>
            </a:r>
          </a:p>
          <a:p>
            <a:r>
              <a:rPr lang="en-US" dirty="0" smtClean="0"/>
              <a:t>Appearance &amp; examination of the patient</a:t>
            </a:r>
          </a:p>
          <a:p>
            <a:r>
              <a:rPr lang="en-US" dirty="0" smtClean="0"/>
              <a:t>Exam-; thirst, dryness of </a:t>
            </a:r>
            <a:r>
              <a:rPr lang="en-US" dirty="0" err="1" smtClean="0"/>
              <a:t>mucousa</a:t>
            </a:r>
            <a:r>
              <a:rPr lang="en-US" dirty="0" smtClean="0"/>
              <a:t>, loss of skin </a:t>
            </a:r>
            <a:r>
              <a:rPr lang="en-US" dirty="0" err="1" smtClean="0"/>
              <a:t>turgor</a:t>
            </a:r>
            <a:r>
              <a:rPr lang="en-US" dirty="0" smtClean="0"/>
              <a:t>, orthostatic hypotension, </a:t>
            </a:r>
            <a:r>
              <a:rPr lang="en-US" dirty="0" err="1" smtClean="0"/>
              <a:t>tacchycardia</a:t>
            </a:r>
            <a:r>
              <a:rPr lang="en-US" dirty="0" smtClean="0"/>
              <a:t>, decreased urine output, reduced JVP.</a:t>
            </a:r>
          </a:p>
          <a:p>
            <a:r>
              <a:rPr lang="en-US" dirty="0" smtClean="0"/>
              <a:t>If large quantity of fluid is necessary monitoring of CVP, Pulmonary wedge pressure, urine output to determine the rate &amp; volume of infusion.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Fluid therapy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17707">
                <a:tc>
                  <a:txBody>
                    <a:bodyPr/>
                    <a:lstStyle/>
                    <a:p>
                      <a:r>
                        <a:rPr lang="en-US" dirty="0" smtClean="0"/>
                        <a:t>Degree of dehydration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Loss of weight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Clinical features</a:t>
                      </a:r>
                      <a:endParaRPr lang="en-US" dirty="0"/>
                    </a:p>
                  </a:txBody>
                  <a:tcPr/>
                </a:tc>
              </a:tr>
              <a:tr h="1276539">
                <a:tc>
                  <a:txBody>
                    <a:bodyPr/>
                    <a:lstStyle/>
                    <a:p>
                      <a:r>
                        <a:rPr lang="en-US" dirty="0" smtClean="0"/>
                        <a:t>Mild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Sunken eyes, loss of skin </a:t>
                      </a:r>
                      <a:r>
                        <a:rPr lang="en-US" dirty="0" err="1" smtClean="0"/>
                        <a:t>turgor</a:t>
                      </a:r>
                      <a:r>
                        <a:rPr lang="en-US" dirty="0" smtClean="0"/>
                        <a:t>, dry mucous membranes.</a:t>
                      </a:r>
                      <a:endParaRPr lang="en-US" dirty="0"/>
                    </a:p>
                  </a:txBody>
                  <a:tcPr/>
                </a:tc>
              </a:tr>
              <a:tr h="893577"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Oliguria</a:t>
                      </a:r>
                      <a:r>
                        <a:rPr lang="en-US" dirty="0" smtClean="0"/>
                        <a:t>, hypotension, </a:t>
                      </a:r>
                      <a:r>
                        <a:rPr lang="en-US" dirty="0" err="1" smtClean="0"/>
                        <a:t>tacchycardia</a:t>
                      </a:r>
                      <a:r>
                        <a:rPr lang="en-US" dirty="0" smtClean="0"/>
                        <a:t> + above signs</a:t>
                      </a:r>
                      <a:endParaRPr lang="en-US" dirty="0"/>
                    </a:p>
                  </a:txBody>
                  <a:tcPr/>
                </a:tc>
              </a:tr>
              <a:tr h="893577">
                <a:tc>
                  <a:txBody>
                    <a:bodyPr/>
                    <a:lstStyle/>
                    <a:p>
                      <a:r>
                        <a:rPr lang="en-US" dirty="0" smtClean="0"/>
                        <a:t>Severe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15%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Profound </a:t>
                      </a:r>
                      <a:r>
                        <a:rPr lang="en-US" dirty="0" err="1" smtClean="0"/>
                        <a:t>oliguria</a:t>
                      </a:r>
                      <a:r>
                        <a:rPr lang="en-US" dirty="0" smtClean="0"/>
                        <a:t>, compromised CVS function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Fluid therapy- amount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Replacement commenced by giving isotonic saline solution IV &amp; maintained by dextrose saline solution.</a:t>
            </a:r>
          </a:p>
          <a:p>
            <a:r>
              <a:rPr lang="en-US" dirty="0" smtClean="0"/>
              <a:t>In extreme dehydration is maintained by </a:t>
            </a:r>
            <a:r>
              <a:rPr lang="en-US" dirty="0" err="1" smtClean="0"/>
              <a:t>Dextran</a:t>
            </a:r>
            <a:r>
              <a:rPr lang="en-US" dirty="0" smtClean="0"/>
              <a:t> or Plasma infusion followed by isotonic saline solution or dextrose saline solution.</a:t>
            </a:r>
          </a:p>
          <a:p>
            <a:r>
              <a:rPr lang="en-US" dirty="0" smtClean="0"/>
              <a:t>In infants with dehydration the amount of fluid required will be approximately same as that of wt. loss , </a:t>
            </a:r>
            <a:r>
              <a:rPr lang="en-US" dirty="0" err="1" smtClean="0"/>
              <a:t>ie</a:t>
            </a:r>
            <a:r>
              <a:rPr lang="en-US" dirty="0" smtClean="0"/>
              <a:t>, difference between the estimated &amp; actual wt.( 1gm- 1ml)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Fluid therapy- Route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Route</a:t>
            </a:r>
            <a:r>
              <a:rPr lang="en-US" dirty="0" smtClean="0"/>
              <a:t> of administration</a:t>
            </a:r>
          </a:p>
          <a:p>
            <a:r>
              <a:rPr lang="en-US" dirty="0" smtClean="0"/>
              <a:t>In health- by </a:t>
            </a:r>
            <a:r>
              <a:rPr lang="en-US" dirty="0" err="1" smtClean="0"/>
              <a:t>enteral</a:t>
            </a:r>
            <a:r>
              <a:rPr lang="en-US" dirty="0" smtClean="0"/>
              <a:t> route.</a:t>
            </a:r>
          </a:p>
          <a:p>
            <a:r>
              <a:rPr lang="en-US" dirty="0" smtClean="0"/>
              <a:t>For rapid correction of </a:t>
            </a:r>
            <a:r>
              <a:rPr lang="en-US" dirty="0" err="1" smtClean="0"/>
              <a:t>hypovolaemia</a:t>
            </a:r>
            <a:r>
              <a:rPr lang="en-US" dirty="0" smtClean="0"/>
              <a:t> or electrolyte abnormalities- IV route</a:t>
            </a:r>
          </a:p>
          <a:p>
            <a:r>
              <a:rPr lang="en-US" dirty="0" err="1" smtClean="0"/>
              <a:t>Parenteral</a:t>
            </a:r>
            <a:r>
              <a:rPr lang="en-US" dirty="0" smtClean="0"/>
              <a:t> fluid therapy- administration of fluid by any route other than the alimentary canal.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 Fluid therapy- Rate of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Rate</a:t>
            </a:r>
            <a:r>
              <a:rPr lang="en-US" dirty="0" smtClean="0"/>
              <a:t> of infusion is controlled by adjusting the number of drops/ minute.</a:t>
            </a:r>
          </a:p>
          <a:p>
            <a:r>
              <a:rPr lang="en-US" dirty="0" smtClean="0"/>
              <a:t> 16 drops = 1ml</a:t>
            </a:r>
          </a:p>
          <a:p>
            <a:r>
              <a:rPr lang="en-US" dirty="0" smtClean="0"/>
              <a:t>At a rate of 30 drops/ minute 1 </a:t>
            </a:r>
            <a:r>
              <a:rPr lang="en-US" dirty="0" err="1" smtClean="0"/>
              <a:t>litre</a:t>
            </a:r>
            <a:r>
              <a:rPr lang="en-US" dirty="0" smtClean="0"/>
              <a:t> will be given in 8 hrs.</a:t>
            </a:r>
          </a:p>
          <a:p>
            <a:r>
              <a:rPr lang="en-US" dirty="0" smtClean="0"/>
              <a:t>45 drops/ m will take 6 hrs</a:t>
            </a:r>
          </a:p>
          <a:p>
            <a:r>
              <a:rPr lang="en-US" dirty="0" smtClean="0"/>
              <a:t>60 drops/m will take 4 hrs.</a:t>
            </a:r>
          </a:p>
          <a:p>
            <a:r>
              <a:rPr lang="en-US" dirty="0" err="1" smtClean="0"/>
              <a:t>Microdrip</a:t>
            </a:r>
            <a:r>
              <a:rPr lang="en-US" dirty="0" smtClean="0"/>
              <a:t> set 1ml= 60 drops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</TotalTime>
  <Words>2017</Words>
  <Application>Microsoft Office PowerPoint</Application>
  <PresentationFormat>On-screen Show (4:3)</PresentationFormat>
  <Paragraphs>256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PRINCIPLES OF FLUID THERAPY </vt:lpstr>
      <vt:lpstr>FLUID THERAPY </vt:lpstr>
      <vt:lpstr>FLUID THERAPY  </vt:lpstr>
      <vt:lpstr>Fluid therapy – Indications </vt:lpstr>
      <vt:lpstr>Fluid therapy- Amount </vt:lpstr>
      <vt:lpstr>Fluid therapy </vt:lpstr>
      <vt:lpstr>Fluid therapy- amount  </vt:lpstr>
      <vt:lpstr>Fluid therapy- Route </vt:lpstr>
      <vt:lpstr>IV Fluid therapy- Rate of flow</vt:lpstr>
      <vt:lpstr>IV Fluid therapy – rate of flow</vt:lpstr>
      <vt:lpstr>IV Fluid therapy- Site of administration </vt:lpstr>
      <vt:lpstr>IV Fluid therapy- site </vt:lpstr>
      <vt:lpstr>Solutions for fluid therapy </vt:lpstr>
      <vt:lpstr>Fluid – ORS </vt:lpstr>
      <vt:lpstr>IV Infusion – Procedure </vt:lpstr>
      <vt:lpstr>IV infusion – Procedure </vt:lpstr>
      <vt:lpstr>IV infusion - Procedure </vt:lpstr>
      <vt:lpstr>IV infusion  – Procedure </vt:lpstr>
      <vt:lpstr>IV infusion  – Procedure  </vt:lpstr>
      <vt:lpstr>IV fluids- Procedure </vt:lpstr>
      <vt:lpstr>IV FLUIDS – Types</vt:lpstr>
      <vt:lpstr>IV FLUIDS - types</vt:lpstr>
      <vt:lpstr>IV fluids- CRYSTALLOIDS </vt:lpstr>
      <vt:lpstr>IV fluids – Crystalloids </vt:lpstr>
      <vt:lpstr>IV FLUIDS- CRYSTALLOIDS </vt:lpstr>
      <vt:lpstr>IV fluids – Crystalloids </vt:lpstr>
      <vt:lpstr>IV FLUIDS- CRYSTALLOIDS </vt:lpstr>
      <vt:lpstr>IV FLUIDS </vt:lpstr>
      <vt:lpstr>IV fluids   </vt:lpstr>
      <vt:lpstr>Assessment  for maintaining correct fluid balance </vt:lpstr>
      <vt:lpstr> IV fluids</vt:lpstr>
      <vt:lpstr>Post operative fluid therapy</vt:lpstr>
      <vt:lpstr>REFERENCE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FLUID THERAPY</dc:title>
  <dc:creator>WINDOWS</dc:creator>
  <cp:lastModifiedBy>SUJRGERY</cp:lastModifiedBy>
  <cp:revision>124</cp:revision>
  <dcterms:created xsi:type="dcterms:W3CDTF">2019-01-07T15:33:14Z</dcterms:created>
  <dcterms:modified xsi:type="dcterms:W3CDTF">2021-11-27T04:43:15Z</dcterms:modified>
</cp:coreProperties>
</file>